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415" r:id="rId2"/>
    <p:sldId id="515" r:id="rId3"/>
    <p:sldId id="516" r:id="rId4"/>
    <p:sldId id="518" r:id="rId5"/>
    <p:sldId id="506" r:id="rId6"/>
    <p:sldId id="530" r:id="rId7"/>
    <p:sldId id="529" r:id="rId8"/>
    <p:sldId id="531" r:id="rId9"/>
    <p:sldId id="532" r:id="rId10"/>
  </p:sldIdLst>
  <p:sldSz cx="9144000" cy="5715000" type="screen16x10"/>
  <p:notesSz cx="9866313" cy="6724650"/>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FF965E"/>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14" autoAdjust="0"/>
    <p:restoredTop sz="91195" autoAdjust="0"/>
  </p:normalViewPr>
  <p:slideViewPr>
    <p:cSldViewPr>
      <p:cViewPr varScale="1">
        <p:scale>
          <a:sx n="146" d="100"/>
          <a:sy n="146" d="100"/>
        </p:scale>
        <p:origin x="984" y="184"/>
      </p:cViewPr>
      <p:guideLst>
        <p:guide orient="horz" pos="180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6334" cy="33758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587651" y="0"/>
            <a:ext cx="4276334" cy="337585"/>
          </a:xfrm>
          <a:prstGeom prst="rect">
            <a:avLst/>
          </a:prstGeom>
        </p:spPr>
        <p:txBody>
          <a:bodyPr vert="horz" lIns="91440" tIns="45720" rIns="91440" bIns="45720" rtlCol="0"/>
          <a:lstStyle>
            <a:lvl1pPr algn="r">
              <a:defRPr sz="1200"/>
            </a:lvl1pPr>
          </a:lstStyle>
          <a:p>
            <a:fld id="{E71A4475-9327-7B49-B504-F49C027B7A94}" type="datetimeFigureOut">
              <a:rPr lang="en-US" smtClean="0"/>
              <a:t>2/25/17</a:t>
            </a:fld>
            <a:endParaRPr lang="en-US"/>
          </a:p>
        </p:txBody>
      </p:sp>
      <p:sp>
        <p:nvSpPr>
          <p:cNvPr id="4" name="Footer Placeholder 3"/>
          <p:cNvSpPr>
            <a:spLocks noGrp="1"/>
          </p:cNvSpPr>
          <p:nvPr>
            <p:ph type="ftr" sz="quarter" idx="2"/>
          </p:nvPr>
        </p:nvSpPr>
        <p:spPr>
          <a:xfrm>
            <a:off x="0" y="6387065"/>
            <a:ext cx="4276334" cy="33758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587651" y="6387065"/>
            <a:ext cx="4276334" cy="337585"/>
          </a:xfrm>
          <a:prstGeom prst="rect">
            <a:avLst/>
          </a:prstGeom>
        </p:spPr>
        <p:txBody>
          <a:bodyPr vert="horz" lIns="91440" tIns="45720" rIns="91440" bIns="45720" rtlCol="0" anchor="b"/>
          <a:lstStyle>
            <a:lvl1pPr algn="r">
              <a:defRPr sz="1200"/>
            </a:lvl1pPr>
          </a:lstStyle>
          <a:p>
            <a:fld id="{976F305D-3545-B14D-9EEC-E65D26889795}" type="slidenum">
              <a:rPr lang="en-US" smtClean="0"/>
              <a:t>‹#›</a:t>
            </a:fld>
            <a:endParaRPr lang="en-US"/>
          </a:p>
        </p:txBody>
      </p:sp>
    </p:spTree>
    <p:extLst>
      <p:ext uri="{BB962C8B-B14F-4D97-AF65-F5344CB8AC3E}">
        <p14:creationId xmlns:p14="http://schemas.microsoft.com/office/powerpoint/2010/main" val="850188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276334" cy="33650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587651" y="1"/>
            <a:ext cx="4276334" cy="336503"/>
          </a:xfrm>
          <a:prstGeom prst="rect">
            <a:avLst/>
          </a:prstGeom>
        </p:spPr>
        <p:txBody>
          <a:bodyPr vert="horz" lIns="91440" tIns="45720" rIns="91440" bIns="45720" rtlCol="0"/>
          <a:lstStyle>
            <a:lvl1pPr algn="r">
              <a:defRPr sz="1200"/>
            </a:lvl1pPr>
          </a:lstStyle>
          <a:p>
            <a:fld id="{7EDE2877-BD95-1343-A552-BA2868463D4E}" type="datetimeFigureOut">
              <a:rPr lang="en-US" smtClean="0"/>
              <a:pPr/>
              <a:t>2/25/17</a:t>
            </a:fld>
            <a:endParaRPr lang="en-US" dirty="0"/>
          </a:p>
        </p:txBody>
      </p:sp>
      <p:sp>
        <p:nvSpPr>
          <p:cNvPr id="4" name="Slide Image Placeholder 3"/>
          <p:cNvSpPr>
            <a:spLocks noGrp="1" noRot="1" noChangeAspect="1"/>
          </p:cNvSpPr>
          <p:nvPr>
            <p:ph type="sldImg" idx="2"/>
          </p:nvPr>
        </p:nvSpPr>
        <p:spPr>
          <a:xfrm>
            <a:off x="2916238" y="504825"/>
            <a:ext cx="4033837" cy="25209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87563" y="3194073"/>
            <a:ext cx="7891187" cy="302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387065"/>
            <a:ext cx="4276334" cy="33650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587651" y="6387065"/>
            <a:ext cx="4276334" cy="336503"/>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1997704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7</a:t>
            </a:fld>
            <a:endParaRPr lang="en-US" dirty="0"/>
          </a:p>
        </p:txBody>
      </p:sp>
    </p:spTree>
    <p:extLst>
      <p:ext uri="{BB962C8B-B14F-4D97-AF65-F5344CB8AC3E}">
        <p14:creationId xmlns:p14="http://schemas.microsoft.com/office/powerpoint/2010/main" val="1869964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8</a:t>
            </a:fld>
            <a:endParaRPr lang="en-US" dirty="0"/>
          </a:p>
        </p:txBody>
      </p:sp>
    </p:spTree>
    <p:extLst>
      <p:ext uri="{BB962C8B-B14F-4D97-AF65-F5344CB8AC3E}">
        <p14:creationId xmlns:p14="http://schemas.microsoft.com/office/powerpoint/2010/main" val="1440345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1076411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1116013" y="877888"/>
            <a:ext cx="7127875" cy="830997"/>
          </a:xfrm>
          <a:prstGeom prst="rect">
            <a:avLst/>
          </a:prstGeom>
          <a:noFill/>
          <a:ln w="9525">
            <a:noFill/>
            <a:miter lim="800000"/>
            <a:headEnd/>
            <a:tailEnd/>
          </a:ln>
        </p:spPr>
        <p:txBody>
          <a:bodyPr>
            <a:prstTxWarp prst="textNoShape">
              <a:avLst/>
            </a:prstTxWarp>
            <a:spAutoFit/>
          </a:bodyPr>
          <a:lstStyle/>
          <a:p>
            <a:pPr>
              <a:spcBef>
                <a:spcPct val="50000"/>
              </a:spcBef>
            </a:pPr>
            <a:r>
              <a:rPr lang="en-AU" sz="4800" dirty="0" smtClean="0">
                <a:solidFill>
                  <a:srgbClr val="FFFF66"/>
                </a:solidFill>
              </a:rPr>
              <a:t>Revelation 1:9-20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693866"/>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2800" b="1" baseline="30000" dirty="0">
                <a:solidFill>
                  <a:schemeClr val="bg1"/>
                </a:solidFill>
                <a:latin typeface="Arial" charset="0"/>
                <a:ea typeface="Arial" charset="0"/>
              </a:rPr>
              <a:t>9 </a:t>
            </a:r>
            <a:r>
              <a:rPr lang="en-AU" sz="2800" dirty="0">
                <a:solidFill>
                  <a:schemeClr val="bg1"/>
                </a:solidFill>
                <a:latin typeface="Times New Roman" charset="0"/>
                <a:ea typeface="Arial" charset="0"/>
              </a:rPr>
              <a:t>I, John, your brother and partner in the tribulation and the kingdom and the patient endurance that are in Jesus, was on the island called Patmos on account of the word of God and the testimony of Jesus.  </a:t>
            </a:r>
            <a:r>
              <a:rPr lang="en-AU" sz="2800" b="1" baseline="30000" dirty="0">
                <a:solidFill>
                  <a:schemeClr val="bg1"/>
                </a:solidFill>
                <a:latin typeface="Arial" charset="0"/>
                <a:ea typeface="Arial" charset="0"/>
              </a:rPr>
              <a:t>10 </a:t>
            </a:r>
            <a:r>
              <a:rPr lang="en-AU" sz="2800" dirty="0">
                <a:solidFill>
                  <a:schemeClr val="bg1"/>
                </a:solidFill>
                <a:latin typeface="Times New Roman" charset="0"/>
                <a:ea typeface="Arial" charset="0"/>
              </a:rPr>
              <a:t>I was in the Spirit on the Lord’s day, and I heard behind me a loud voice like a trumpet </a:t>
            </a:r>
            <a:r>
              <a:rPr lang="en-AU" sz="2800" b="1" baseline="30000" dirty="0">
                <a:solidFill>
                  <a:schemeClr val="bg1"/>
                </a:solidFill>
                <a:latin typeface="Arial" charset="0"/>
                <a:ea typeface="Arial" charset="0"/>
              </a:rPr>
              <a:t>11 </a:t>
            </a:r>
            <a:r>
              <a:rPr lang="en-AU" sz="2800" dirty="0">
                <a:solidFill>
                  <a:schemeClr val="bg1"/>
                </a:solidFill>
                <a:latin typeface="Times New Roman" charset="0"/>
                <a:ea typeface="Arial" charset="0"/>
              </a:rPr>
              <a:t>saying, “Write what you see in a book and send it to the seven churches, to Ephesus and to Smyrna and to Pergamum and to Thyatira and to Sardis and to Philadelphia and to Laodicea.” </a:t>
            </a:r>
            <a:endParaRPr lang="en-GB" sz="2800" dirty="0">
              <a:solidFill>
                <a:schemeClr val="bg1"/>
              </a:solidFill>
              <a:latin typeface="Times New Roman" charset="0"/>
              <a:ea typeface="Arial" charset="0"/>
            </a:endParaRPr>
          </a:p>
          <a:p>
            <a:pPr indent="152400">
              <a:spcAft>
                <a:spcPts val="0"/>
              </a:spcAft>
            </a:pPr>
            <a:r>
              <a:rPr lang="en-AU" sz="2800" dirty="0">
                <a:solidFill>
                  <a:schemeClr val="bg1"/>
                </a:solidFill>
                <a:latin typeface="Calibri" charset="0"/>
                <a:ea typeface="Arial" charset="0"/>
              </a:rPr>
              <a:t> </a:t>
            </a:r>
            <a:endParaRPr lang="en-GB" sz="2800" dirty="0">
              <a:solidFill>
                <a:schemeClr val="bg1"/>
              </a:solidFill>
              <a:latin typeface="Times New Roman" charset="0"/>
              <a:ea typeface="Arial" charset="0"/>
            </a:endParaRPr>
          </a:p>
          <a:p>
            <a:r>
              <a:rPr lang="en-AU" sz="2800" b="1" baseline="30000" dirty="0">
                <a:solidFill>
                  <a:schemeClr val="bg1"/>
                </a:solidFill>
                <a:latin typeface="Arial" charset="0"/>
                <a:ea typeface="Arial" charset="0"/>
              </a:rPr>
              <a:t>12 </a:t>
            </a:r>
            <a:r>
              <a:rPr lang="en-AU" sz="2800" dirty="0">
                <a:solidFill>
                  <a:schemeClr val="bg1"/>
                </a:solidFill>
                <a:latin typeface="Times New Roman" charset="0"/>
                <a:ea typeface="Arial" charset="0"/>
              </a:rPr>
              <a:t>Then I turned to see the voice that was speaking to me, and on turning I saw seven golden lampstands, </a:t>
            </a:r>
            <a:r>
              <a:rPr lang="en-AU" sz="2800" b="1" baseline="30000" dirty="0">
                <a:solidFill>
                  <a:schemeClr val="bg1"/>
                </a:solidFill>
                <a:latin typeface="Arial" charset="0"/>
                <a:ea typeface="Arial" charset="0"/>
              </a:rPr>
              <a:t>13 </a:t>
            </a:r>
            <a:r>
              <a:rPr lang="en-AU" sz="2800" dirty="0">
                <a:solidFill>
                  <a:schemeClr val="bg1"/>
                </a:solidFill>
                <a:latin typeface="Times New Roman" charset="0"/>
                <a:ea typeface="Arial" charset="0"/>
              </a:rPr>
              <a:t>and in the midst of the lampstands one like a son of man, clothed with a long robe and with a golden sash around his chest. </a:t>
            </a:r>
            <a:endParaRPr lang="en-GB" sz="28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2044283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001369"/>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2900" b="1" baseline="30000" dirty="0">
                <a:solidFill>
                  <a:schemeClr val="bg1"/>
                </a:solidFill>
                <a:latin typeface="Arial" charset="0"/>
                <a:ea typeface="Arial" charset="0"/>
              </a:rPr>
              <a:t>14 </a:t>
            </a:r>
            <a:r>
              <a:rPr lang="en-AU" sz="2900" dirty="0">
                <a:solidFill>
                  <a:schemeClr val="bg1"/>
                </a:solidFill>
                <a:latin typeface="Times New Roman" charset="0"/>
                <a:ea typeface="Arial" charset="0"/>
              </a:rPr>
              <a:t>The hairs of his head were white, like white wool, like snow.  His eyes were like a flame of fire, </a:t>
            </a:r>
            <a:r>
              <a:rPr lang="en-AU" sz="2900" b="1" baseline="30000" dirty="0">
                <a:solidFill>
                  <a:schemeClr val="bg1"/>
                </a:solidFill>
                <a:latin typeface="Arial" charset="0"/>
                <a:ea typeface="Arial" charset="0"/>
              </a:rPr>
              <a:t>15 </a:t>
            </a:r>
            <a:r>
              <a:rPr lang="en-AU" sz="2900" dirty="0">
                <a:solidFill>
                  <a:schemeClr val="bg1"/>
                </a:solidFill>
                <a:latin typeface="Times New Roman" charset="0"/>
                <a:ea typeface="Arial" charset="0"/>
              </a:rPr>
              <a:t>his feet were like burnished bronze, refined in a furnace, and his voice was like the roar of many waters.  </a:t>
            </a:r>
            <a:r>
              <a:rPr lang="en-AU" sz="2900" b="1" baseline="30000" dirty="0">
                <a:solidFill>
                  <a:schemeClr val="bg1"/>
                </a:solidFill>
                <a:latin typeface="Arial" charset="0"/>
                <a:ea typeface="Arial" charset="0"/>
              </a:rPr>
              <a:t>16 </a:t>
            </a:r>
            <a:r>
              <a:rPr lang="en-AU" sz="2900" dirty="0">
                <a:solidFill>
                  <a:schemeClr val="bg1"/>
                </a:solidFill>
                <a:latin typeface="Times New Roman" charset="0"/>
                <a:ea typeface="Arial" charset="0"/>
              </a:rPr>
              <a:t>In his right hand he held seven stars, from his mouth came a sharp two-edged sword, and his face was like the sun shining in full strength. </a:t>
            </a:r>
            <a:endParaRPr lang="en-GB" sz="2900" dirty="0">
              <a:solidFill>
                <a:schemeClr val="bg1"/>
              </a:solidFill>
              <a:latin typeface="Times New Roman" charset="0"/>
              <a:ea typeface="Arial" charset="0"/>
            </a:endParaRPr>
          </a:p>
          <a:p>
            <a:pPr indent="152400">
              <a:spcAft>
                <a:spcPts val="0"/>
              </a:spcAft>
            </a:pPr>
            <a:r>
              <a:rPr lang="en-AU" sz="2900" dirty="0">
                <a:solidFill>
                  <a:schemeClr val="bg1"/>
                </a:solidFill>
                <a:latin typeface="Times New Roman" charset="0"/>
                <a:ea typeface="Arial" charset="0"/>
              </a:rPr>
              <a:t> </a:t>
            </a:r>
            <a:endParaRPr lang="en-GB" sz="2900" dirty="0">
              <a:solidFill>
                <a:schemeClr val="bg1"/>
              </a:solidFill>
              <a:latin typeface="Times New Roman" charset="0"/>
              <a:ea typeface="Arial" charset="0"/>
            </a:endParaRPr>
          </a:p>
          <a:p>
            <a:r>
              <a:rPr lang="en-AU" sz="2900" b="1" baseline="30000" dirty="0">
                <a:solidFill>
                  <a:schemeClr val="bg1"/>
                </a:solidFill>
                <a:latin typeface="Arial" charset="0"/>
                <a:ea typeface="Arial" charset="0"/>
              </a:rPr>
              <a:t>17 </a:t>
            </a:r>
            <a:r>
              <a:rPr lang="en-AU" sz="2900" dirty="0">
                <a:solidFill>
                  <a:schemeClr val="bg1"/>
                </a:solidFill>
                <a:latin typeface="Times New Roman" charset="0"/>
                <a:ea typeface="Arial" charset="0"/>
              </a:rPr>
              <a:t>When I saw him, I fell at his feet as though dead.  But he laid his right hand on me, saying, “Fear not, I am the first and the last, </a:t>
            </a:r>
            <a:r>
              <a:rPr lang="en-AU" sz="2900" b="1" baseline="30000" dirty="0">
                <a:solidFill>
                  <a:schemeClr val="bg1"/>
                </a:solidFill>
                <a:latin typeface="Arial" charset="0"/>
                <a:ea typeface="Arial" charset="0"/>
              </a:rPr>
              <a:t>18 </a:t>
            </a:r>
            <a:r>
              <a:rPr lang="en-AU" sz="2900" dirty="0">
                <a:solidFill>
                  <a:schemeClr val="bg1"/>
                </a:solidFill>
                <a:latin typeface="Times New Roman" charset="0"/>
                <a:ea typeface="Arial" charset="0"/>
              </a:rPr>
              <a:t>and the living one.  I died, and behold I am alive forevermore, and I have the keys of Death and Hades. </a:t>
            </a:r>
            <a:endParaRPr lang="en-GB" sz="29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2000321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3444789"/>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3200" b="1" baseline="30000" dirty="0">
                <a:solidFill>
                  <a:schemeClr val="bg1"/>
                </a:solidFill>
                <a:latin typeface="Arial" charset="0"/>
                <a:ea typeface="Arial" charset="0"/>
              </a:rPr>
              <a:t>19 </a:t>
            </a:r>
            <a:r>
              <a:rPr lang="en-AU" sz="3200" dirty="0">
                <a:solidFill>
                  <a:schemeClr val="bg1"/>
                </a:solidFill>
                <a:latin typeface="Times New Roman" charset="0"/>
                <a:ea typeface="Arial" charset="0"/>
              </a:rPr>
              <a:t>Write therefore the things that you have seen, those that are and those that are to take place after this.  </a:t>
            </a:r>
            <a:r>
              <a:rPr lang="en-AU" sz="3200" b="1" baseline="30000" dirty="0">
                <a:solidFill>
                  <a:schemeClr val="bg1"/>
                </a:solidFill>
                <a:latin typeface="Arial" charset="0"/>
                <a:ea typeface="Arial" charset="0"/>
              </a:rPr>
              <a:t>20 </a:t>
            </a:r>
            <a:r>
              <a:rPr lang="en-AU" sz="3200" dirty="0">
                <a:solidFill>
                  <a:schemeClr val="bg1"/>
                </a:solidFill>
                <a:latin typeface="Times New Roman" charset="0"/>
                <a:ea typeface="Arial" charset="0"/>
              </a:rPr>
              <a:t>As for the mystery of the seven stars that you saw in my right hand, and the seven golden lampstands, the seven stars are the angels of the seven churches, and the seven lampstands are the seven churches. </a:t>
            </a:r>
            <a:endParaRPr lang="en-GB" sz="30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783987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6612" y="31989"/>
            <a:ext cx="9078162" cy="446276"/>
          </a:xfrm>
          <a:prstGeom prst="rect">
            <a:avLst/>
          </a:prstGeom>
          <a:noFill/>
        </p:spPr>
        <p:txBody>
          <a:bodyPr wrap="square" rtlCol="0">
            <a:spAutoFit/>
          </a:bodyPr>
          <a:lstStyle/>
          <a:p>
            <a:pPr algn="ctr"/>
            <a:r>
              <a:rPr lang="en-US" sz="2300" dirty="0" smtClean="0">
                <a:solidFill>
                  <a:srgbClr val="FFFF00"/>
                </a:solidFill>
                <a:latin typeface="Iowan Old Style Black"/>
                <a:cs typeface="Iowan Old Style Black"/>
              </a:rPr>
              <a:t>Fear Not  /  Do Not Be Afraid</a:t>
            </a:r>
          </a:p>
        </p:txBody>
      </p:sp>
      <p:sp>
        <p:nvSpPr>
          <p:cNvPr id="13" name="TextBox 12"/>
          <p:cNvSpPr txBox="1"/>
          <p:nvPr/>
        </p:nvSpPr>
        <p:spPr>
          <a:xfrm>
            <a:off x="0" y="311400"/>
            <a:ext cx="8410025" cy="461665"/>
          </a:xfrm>
          <a:prstGeom prst="rect">
            <a:avLst/>
          </a:prstGeom>
          <a:noFill/>
        </p:spPr>
        <p:txBody>
          <a:bodyPr wrap="square" rtlCol="0">
            <a:spAutoFit/>
          </a:bodyPr>
          <a:lstStyle/>
          <a:p>
            <a:r>
              <a:rPr lang="en-US" sz="2400" spc="120" dirty="0" smtClean="0">
                <a:solidFill>
                  <a:schemeClr val="bg1"/>
                </a:solidFill>
                <a:latin typeface="Times New Roman"/>
                <a:cs typeface="Times New Roman"/>
              </a:rPr>
              <a:t>Reasons for fear:</a:t>
            </a:r>
          </a:p>
        </p:txBody>
      </p:sp>
      <p:sp>
        <p:nvSpPr>
          <p:cNvPr id="15" name="TextBox 14"/>
          <p:cNvSpPr txBox="1"/>
          <p:nvPr/>
        </p:nvSpPr>
        <p:spPr>
          <a:xfrm>
            <a:off x="2499845" y="325843"/>
            <a:ext cx="6631005" cy="1107996"/>
          </a:xfrm>
          <a:prstGeom prst="rect">
            <a:avLst/>
          </a:prstGeom>
          <a:noFill/>
        </p:spPr>
        <p:txBody>
          <a:bodyPr wrap="square" rtlCol="0">
            <a:spAutoFit/>
          </a:bodyPr>
          <a:lstStyle/>
          <a:p>
            <a:pPr marL="457200" indent="-457200">
              <a:buFont typeface="+mj-lt"/>
              <a:buAutoNum type="alphaLcParenR"/>
            </a:pPr>
            <a:r>
              <a:rPr lang="en-US" sz="2200" spc="120" dirty="0" smtClean="0">
                <a:solidFill>
                  <a:schemeClr val="bg1"/>
                </a:solidFill>
                <a:latin typeface="Times New Roman"/>
                <a:cs typeface="Times New Roman"/>
              </a:rPr>
              <a:t>Struck by the awesome presence of God</a:t>
            </a:r>
          </a:p>
          <a:p>
            <a:pPr marL="457200" indent="-457200">
              <a:buFont typeface="+mj-lt"/>
              <a:buAutoNum type="alphaLcParenR"/>
            </a:pPr>
            <a:r>
              <a:rPr lang="en-US" sz="2200" spc="120" dirty="0" smtClean="0">
                <a:solidFill>
                  <a:schemeClr val="bg1"/>
                </a:solidFill>
                <a:latin typeface="Times New Roman"/>
                <a:cs typeface="Times New Roman"/>
              </a:rPr>
              <a:t>We see our circumstances with human eyes, don’t know what God is doing &amp; lack faith.</a:t>
            </a:r>
          </a:p>
        </p:txBody>
      </p:sp>
      <p:sp>
        <p:nvSpPr>
          <p:cNvPr id="16" name="TextBox 15"/>
          <p:cNvSpPr txBox="1"/>
          <p:nvPr/>
        </p:nvSpPr>
        <p:spPr>
          <a:xfrm>
            <a:off x="25744" y="1272469"/>
            <a:ext cx="908499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John was struck by the awesome presence of God</a:t>
            </a:r>
          </a:p>
        </p:txBody>
      </p:sp>
      <p:sp>
        <p:nvSpPr>
          <p:cNvPr id="18" name="TextBox 17"/>
          <p:cNvSpPr txBox="1"/>
          <p:nvPr/>
        </p:nvSpPr>
        <p:spPr>
          <a:xfrm>
            <a:off x="224697" y="1559015"/>
            <a:ext cx="8687090" cy="1446550"/>
          </a:xfrm>
          <a:prstGeom prst="rect">
            <a:avLst/>
          </a:prstGeom>
          <a:noFill/>
        </p:spPr>
        <p:txBody>
          <a:bodyPr wrap="square" rtlCol="0">
            <a:spAutoFit/>
          </a:bodyPr>
          <a:lstStyle/>
          <a:p>
            <a:pPr marL="342900" indent="-342900">
              <a:buFont typeface="Arial" charset="0"/>
              <a:buChar char="•"/>
            </a:pPr>
            <a:r>
              <a:rPr lang="en-US" sz="2200" spc="120" dirty="0" smtClean="0">
                <a:solidFill>
                  <a:schemeClr val="bg1"/>
                </a:solidFill>
                <a:latin typeface="Times New Roman"/>
                <a:cs typeface="Times New Roman"/>
              </a:rPr>
              <a:t>Our generation have generally lost the fear of God</a:t>
            </a:r>
          </a:p>
          <a:p>
            <a:pPr marL="342900" indent="-342900">
              <a:buFont typeface="Arial" charset="0"/>
              <a:buChar char="•"/>
            </a:pPr>
            <a:r>
              <a:rPr lang="en-US" sz="2200" spc="120" dirty="0" smtClean="0">
                <a:solidFill>
                  <a:schemeClr val="bg1"/>
                </a:solidFill>
                <a:latin typeface="Times New Roman"/>
                <a:cs typeface="Times New Roman"/>
              </a:rPr>
              <a:t>It is right to fear God</a:t>
            </a:r>
          </a:p>
          <a:p>
            <a:pPr marL="342900" indent="-342900">
              <a:buFont typeface="Arial" charset="0"/>
              <a:buChar char="•"/>
            </a:pPr>
            <a:r>
              <a:rPr lang="en-US" sz="2200" spc="120" dirty="0" smtClean="0">
                <a:solidFill>
                  <a:schemeClr val="bg1"/>
                </a:solidFill>
                <a:latin typeface="Times New Roman"/>
                <a:cs typeface="Times New Roman"/>
              </a:rPr>
              <a:t>Christians </a:t>
            </a:r>
            <a:r>
              <a:rPr lang="en-US" sz="2200" b="1" u="sng" spc="120" dirty="0" smtClean="0">
                <a:solidFill>
                  <a:schemeClr val="bg1"/>
                </a:solidFill>
                <a:latin typeface="Times New Roman"/>
                <a:cs typeface="Times New Roman"/>
              </a:rPr>
              <a:t>are</a:t>
            </a:r>
            <a:r>
              <a:rPr lang="en-US" sz="2200" spc="120" dirty="0" smtClean="0">
                <a:solidFill>
                  <a:schemeClr val="bg1"/>
                </a:solidFill>
                <a:latin typeface="Times New Roman"/>
                <a:cs typeface="Times New Roman"/>
              </a:rPr>
              <a:t> worthy to stand before God, but </a:t>
            </a:r>
            <a:r>
              <a:rPr lang="en-US" sz="2200" b="1" u="sng" spc="120" dirty="0" smtClean="0">
                <a:solidFill>
                  <a:schemeClr val="bg1"/>
                </a:solidFill>
                <a:latin typeface="Times New Roman"/>
                <a:cs typeface="Times New Roman"/>
              </a:rPr>
              <a:t>only</a:t>
            </a:r>
            <a:r>
              <a:rPr lang="en-US" sz="2200" spc="120" dirty="0" smtClean="0">
                <a:solidFill>
                  <a:schemeClr val="bg1"/>
                </a:solidFill>
                <a:latin typeface="Times New Roman"/>
                <a:cs typeface="Times New Roman"/>
              </a:rPr>
              <a:t> because He makes us worthy.  We fall in reverential fear &amp; He lifts us up</a:t>
            </a:r>
          </a:p>
        </p:txBody>
      </p:sp>
    </p:spTree>
    <p:extLst>
      <p:ext uri="{BB962C8B-B14F-4D97-AF65-F5344CB8AC3E}">
        <p14:creationId xmlns:p14="http://schemas.microsoft.com/office/powerpoint/2010/main" val="1203742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5" grpId="0" build="p"/>
      <p:bldP spid="16" grpId="0" build="p"/>
      <p:bldP spid="18"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524315"/>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3200" b="1" baseline="30000" dirty="0">
                <a:solidFill>
                  <a:schemeClr val="bg1"/>
                </a:solidFill>
                <a:latin typeface="Arial" charset="0"/>
                <a:ea typeface="Arial" charset="0"/>
              </a:rPr>
              <a:t>13 </a:t>
            </a:r>
            <a:r>
              <a:rPr lang="en-AU" sz="3200" dirty="0">
                <a:solidFill>
                  <a:schemeClr val="bg1"/>
                </a:solidFill>
                <a:latin typeface="Times New Roman" charset="0"/>
                <a:ea typeface="Arial" charset="0"/>
              </a:rPr>
              <a:t>and in the midst of the lampstands one like a son of man, clothed with a long robe and with a golden sash around his chest</a:t>
            </a:r>
            <a:r>
              <a:rPr lang="en-AU" sz="3200" dirty="0" smtClean="0">
                <a:solidFill>
                  <a:schemeClr val="bg1"/>
                </a:solidFill>
                <a:latin typeface="Times New Roman" charset="0"/>
                <a:ea typeface="Arial" charset="0"/>
              </a:rPr>
              <a:t>.  </a:t>
            </a:r>
            <a:r>
              <a:rPr lang="en-AU" sz="3200" b="1" baseline="30000" dirty="0" smtClean="0">
                <a:solidFill>
                  <a:schemeClr val="bg1"/>
                </a:solidFill>
                <a:latin typeface="Arial" charset="0"/>
                <a:ea typeface="Arial" charset="0"/>
              </a:rPr>
              <a:t>14</a:t>
            </a:r>
            <a:r>
              <a:rPr lang="en-AU" sz="3200" b="1" baseline="30000" dirty="0">
                <a:solidFill>
                  <a:schemeClr val="bg1"/>
                </a:solidFill>
                <a:latin typeface="Arial" charset="0"/>
                <a:ea typeface="Arial" charset="0"/>
              </a:rPr>
              <a:t> </a:t>
            </a:r>
            <a:r>
              <a:rPr lang="en-AU" sz="3200" dirty="0">
                <a:solidFill>
                  <a:schemeClr val="bg1"/>
                </a:solidFill>
                <a:latin typeface="Times New Roman" charset="0"/>
                <a:ea typeface="Arial" charset="0"/>
              </a:rPr>
              <a:t>The hairs of his head were white, like white wool, like snow.  His eyes were like a flame of fire, </a:t>
            </a:r>
            <a:r>
              <a:rPr lang="en-AU" sz="3200" b="1" baseline="30000" dirty="0">
                <a:solidFill>
                  <a:schemeClr val="bg1"/>
                </a:solidFill>
                <a:latin typeface="Arial" charset="0"/>
                <a:ea typeface="Arial" charset="0"/>
              </a:rPr>
              <a:t>15 </a:t>
            </a:r>
            <a:r>
              <a:rPr lang="en-AU" sz="3200" dirty="0">
                <a:solidFill>
                  <a:schemeClr val="bg1"/>
                </a:solidFill>
                <a:latin typeface="Times New Roman" charset="0"/>
                <a:ea typeface="Arial" charset="0"/>
              </a:rPr>
              <a:t>his feet were like burnished bronze, refined in a furnace, and his voice was like the roar of many waters.  </a:t>
            </a:r>
            <a:r>
              <a:rPr lang="en-AU" sz="3200" b="1" baseline="30000" dirty="0">
                <a:solidFill>
                  <a:schemeClr val="bg1"/>
                </a:solidFill>
                <a:latin typeface="Arial" charset="0"/>
                <a:ea typeface="Arial" charset="0"/>
              </a:rPr>
              <a:t>16 </a:t>
            </a:r>
            <a:r>
              <a:rPr lang="en-AU" sz="3200" dirty="0">
                <a:solidFill>
                  <a:schemeClr val="bg1"/>
                </a:solidFill>
                <a:latin typeface="Times New Roman" charset="0"/>
                <a:ea typeface="Arial" charset="0"/>
              </a:rPr>
              <a:t>In his right hand he held seven stars, from his mouth came a sharp two-edged sword, and his face was like the sun shining in full strength. </a:t>
            </a:r>
            <a:endParaRPr lang="en-GB" sz="3200" dirty="0">
              <a:solidFill>
                <a:schemeClr val="bg1"/>
              </a:solidFill>
              <a:latin typeface="Times New Roman" charset="0"/>
              <a:ea typeface="Arial" charset="0"/>
            </a:endParaRPr>
          </a:p>
        </p:txBody>
      </p:sp>
    </p:spTree>
    <p:extLst>
      <p:ext uri="{BB962C8B-B14F-4D97-AF65-F5344CB8AC3E}">
        <p14:creationId xmlns:p14="http://schemas.microsoft.com/office/powerpoint/2010/main" val="2056175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051" y="0"/>
            <a:ext cx="908499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John was struck by the awesome presence of God</a:t>
            </a:r>
          </a:p>
        </p:txBody>
      </p:sp>
      <p:sp>
        <p:nvSpPr>
          <p:cNvPr id="17" name="TextBox 16"/>
          <p:cNvSpPr txBox="1"/>
          <p:nvPr/>
        </p:nvSpPr>
        <p:spPr>
          <a:xfrm>
            <a:off x="-35866" y="1007600"/>
            <a:ext cx="8410025"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The image that John saw, and what it means:</a:t>
            </a:r>
          </a:p>
        </p:txBody>
      </p:sp>
      <p:sp>
        <p:nvSpPr>
          <p:cNvPr id="18" name="TextBox 17"/>
          <p:cNvSpPr txBox="1"/>
          <p:nvPr/>
        </p:nvSpPr>
        <p:spPr>
          <a:xfrm>
            <a:off x="396856" y="355901"/>
            <a:ext cx="8687090" cy="769441"/>
          </a:xfrm>
          <a:prstGeom prst="rect">
            <a:avLst/>
          </a:prstGeom>
          <a:noFill/>
        </p:spPr>
        <p:txBody>
          <a:bodyPr wrap="square" rtlCol="0">
            <a:spAutoFit/>
          </a:bodyPr>
          <a:lstStyle/>
          <a:p>
            <a:pPr marL="342900" indent="-342900">
              <a:buFont typeface="Arial" charset="0"/>
              <a:buChar char="•"/>
            </a:pPr>
            <a:r>
              <a:rPr lang="en-US" sz="2200" spc="120" dirty="0" smtClean="0">
                <a:solidFill>
                  <a:schemeClr val="bg1"/>
                </a:solidFill>
                <a:latin typeface="Times New Roman"/>
                <a:cs typeface="Times New Roman"/>
              </a:rPr>
              <a:t>Christians </a:t>
            </a:r>
            <a:r>
              <a:rPr lang="en-US" sz="2200" b="1" u="sng" spc="120" dirty="0" smtClean="0">
                <a:solidFill>
                  <a:schemeClr val="bg1"/>
                </a:solidFill>
                <a:latin typeface="Times New Roman"/>
                <a:cs typeface="Times New Roman"/>
              </a:rPr>
              <a:t>are</a:t>
            </a:r>
            <a:r>
              <a:rPr lang="en-US" sz="2200" spc="120" dirty="0" smtClean="0">
                <a:solidFill>
                  <a:schemeClr val="bg1"/>
                </a:solidFill>
                <a:latin typeface="Times New Roman"/>
                <a:cs typeface="Times New Roman"/>
              </a:rPr>
              <a:t> worthy to stand before God, but </a:t>
            </a:r>
            <a:r>
              <a:rPr lang="en-US" sz="2200" b="1" u="sng" spc="120" dirty="0" smtClean="0">
                <a:solidFill>
                  <a:schemeClr val="bg1"/>
                </a:solidFill>
                <a:latin typeface="Times New Roman"/>
                <a:cs typeface="Times New Roman"/>
              </a:rPr>
              <a:t>only</a:t>
            </a:r>
            <a:r>
              <a:rPr lang="en-US" sz="2200" spc="120" dirty="0" smtClean="0">
                <a:solidFill>
                  <a:schemeClr val="bg1"/>
                </a:solidFill>
                <a:latin typeface="Times New Roman"/>
                <a:cs typeface="Times New Roman"/>
              </a:rPr>
              <a:t> because He makes us worthy.  We fall in reverential fear &amp; He lifts us up</a:t>
            </a:r>
          </a:p>
        </p:txBody>
      </p:sp>
      <p:sp>
        <p:nvSpPr>
          <p:cNvPr id="8" name="TextBox 7"/>
          <p:cNvSpPr txBox="1"/>
          <p:nvPr/>
        </p:nvSpPr>
        <p:spPr>
          <a:xfrm>
            <a:off x="1" y="1337788"/>
            <a:ext cx="3851920"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1.  7 Golden Lampstands</a:t>
            </a:r>
          </a:p>
        </p:txBody>
      </p:sp>
      <p:sp>
        <p:nvSpPr>
          <p:cNvPr id="9" name="TextBox 8"/>
          <p:cNvSpPr txBox="1"/>
          <p:nvPr/>
        </p:nvSpPr>
        <p:spPr>
          <a:xfrm>
            <a:off x="467544" y="1702323"/>
            <a:ext cx="8615850" cy="1015663"/>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7 churches to whom John was to send this revelation</a:t>
            </a:r>
          </a:p>
          <a:p>
            <a:pPr marL="342900" indent="-342900">
              <a:buFont typeface="Arial" charset="0"/>
              <a:buChar char="•"/>
            </a:pPr>
            <a:r>
              <a:rPr lang="en-US" sz="2000" spc="120" dirty="0" smtClean="0">
                <a:solidFill>
                  <a:schemeClr val="bg1"/>
                </a:solidFill>
                <a:latin typeface="Times New Roman"/>
                <a:cs typeface="Times New Roman"/>
              </a:rPr>
              <a:t>“7” = completeness </a:t>
            </a:r>
            <a:r>
              <a:rPr lang="mr-IN" sz="2000" spc="120" dirty="0" smtClean="0">
                <a:solidFill>
                  <a:schemeClr val="bg1"/>
                </a:solidFill>
                <a:latin typeface="Times New Roman"/>
                <a:cs typeface="Times New Roman"/>
              </a:rPr>
              <a:t>–</a:t>
            </a:r>
            <a:r>
              <a:rPr lang="en-US" sz="2000" spc="120" dirty="0" smtClean="0">
                <a:solidFill>
                  <a:schemeClr val="bg1"/>
                </a:solidFill>
                <a:latin typeface="Times New Roman"/>
                <a:cs typeface="Times New Roman"/>
              </a:rPr>
              <a:t> these churches represent all types of churches</a:t>
            </a:r>
          </a:p>
          <a:p>
            <a:pPr marL="342900" indent="-342900">
              <a:buFont typeface="Arial" charset="0"/>
              <a:buChar char="•"/>
            </a:pPr>
            <a:r>
              <a:rPr lang="en-US" sz="2000" spc="120" dirty="0" smtClean="0">
                <a:solidFill>
                  <a:schemeClr val="bg1"/>
                </a:solidFill>
                <a:latin typeface="Times New Roman"/>
                <a:cs typeface="Times New Roman"/>
              </a:rPr>
              <a:t>Jesus is in the midst of the church (His people)</a:t>
            </a:r>
          </a:p>
        </p:txBody>
      </p:sp>
      <p:sp>
        <p:nvSpPr>
          <p:cNvPr id="32" name="TextBox 31"/>
          <p:cNvSpPr txBox="1"/>
          <p:nvPr/>
        </p:nvSpPr>
        <p:spPr>
          <a:xfrm>
            <a:off x="35248" y="3419890"/>
            <a:ext cx="428396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3.  Long Robe &amp; Golden Sash</a:t>
            </a:r>
          </a:p>
        </p:txBody>
      </p:sp>
      <p:sp>
        <p:nvSpPr>
          <p:cNvPr id="33" name="TextBox 32"/>
          <p:cNvSpPr txBox="1"/>
          <p:nvPr/>
        </p:nvSpPr>
        <p:spPr>
          <a:xfrm>
            <a:off x="4241699" y="3466901"/>
            <a:ext cx="4871434"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Importance and distinction</a:t>
            </a:r>
          </a:p>
        </p:txBody>
      </p:sp>
      <p:sp>
        <p:nvSpPr>
          <p:cNvPr id="34" name="TextBox 33"/>
          <p:cNvSpPr txBox="1"/>
          <p:nvPr/>
        </p:nvSpPr>
        <p:spPr>
          <a:xfrm>
            <a:off x="32366" y="3784698"/>
            <a:ext cx="428396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4.  Pure White Hair</a:t>
            </a:r>
          </a:p>
        </p:txBody>
      </p:sp>
      <p:sp>
        <p:nvSpPr>
          <p:cNvPr id="35" name="TextBox 34"/>
          <p:cNvSpPr txBox="1"/>
          <p:nvPr/>
        </p:nvSpPr>
        <p:spPr>
          <a:xfrm>
            <a:off x="2879057" y="3831709"/>
            <a:ext cx="1584176" cy="400110"/>
          </a:xfrm>
          <a:prstGeom prst="rect">
            <a:avLst/>
          </a:prstGeom>
          <a:noFill/>
        </p:spPr>
        <p:txBody>
          <a:bodyPr wrap="square" rtlCol="0">
            <a:spAutoFit/>
          </a:bodyPr>
          <a:lstStyle/>
          <a:p>
            <a:pPr marL="342900" indent="-342900">
              <a:buFont typeface="Arial" charset="0"/>
              <a:buChar char="•"/>
            </a:pPr>
            <a:r>
              <a:rPr lang="en-US" sz="2000" spc="120" smtClean="0">
                <a:solidFill>
                  <a:schemeClr val="bg1"/>
                </a:solidFill>
                <a:latin typeface="Times New Roman"/>
                <a:cs typeface="Times New Roman"/>
              </a:rPr>
              <a:t>Holiness</a:t>
            </a:r>
            <a:endParaRPr lang="en-US" sz="2000" spc="120" dirty="0" smtClean="0">
              <a:solidFill>
                <a:schemeClr val="bg1"/>
              </a:solidFill>
              <a:latin typeface="Times New Roman"/>
              <a:cs typeface="Times New Roman"/>
            </a:endParaRPr>
          </a:p>
        </p:txBody>
      </p:sp>
      <p:sp>
        <p:nvSpPr>
          <p:cNvPr id="36" name="TextBox 35"/>
          <p:cNvSpPr txBox="1"/>
          <p:nvPr/>
        </p:nvSpPr>
        <p:spPr>
          <a:xfrm>
            <a:off x="4576142" y="3830798"/>
            <a:ext cx="4603105"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Jesus is God Himself (Daniel 7:9)</a:t>
            </a:r>
          </a:p>
        </p:txBody>
      </p:sp>
      <p:sp>
        <p:nvSpPr>
          <p:cNvPr id="37" name="TextBox 36"/>
          <p:cNvSpPr txBox="1"/>
          <p:nvPr/>
        </p:nvSpPr>
        <p:spPr>
          <a:xfrm>
            <a:off x="61040" y="4195210"/>
            <a:ext cx="2558208"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5.  Eyes like Fire</a:t>
            </a:r>
          </a:p>
        </p:txBody>
      </p:sp>
      <p:sp>
        <p:nvSpPr>
          <p:cNvPr id="38" name="TextBox 37"/>
          <p:cNvSpPr txBox="1"/>
          <p:nvPr/>
        </p:nvSpPr>
        <p:spPr>
          <a:xfrm>
            <a:off x="502792" y="4560018"/>
            <a:ext cx="8676456"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His penetrating gaze knows the spiritual condition of every church</a:t>
            </a:r>
          </a:p>
        </p:txBody>
      </p:sp>
      <p:sp>
        <p:nvSpPr>
          <p:cNvPr id="39" name="TextBox 38"/>
          <p:cNvSpPr txBox="1"/>
          <p:nvPr/>
        </p:nvSpPr>
        <p:spPr>
          <a:xfrm>
            <a:off x="2533065" y="4256765"/>
            <a:ext cx="4762232"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Eyes with power to judge &amp; </a:t>
            </a:r>
            <a:r>
              <a:rPr lang="en-US" sz="2000" spc="120" smtClean="0">
                <a:solidFill>
                  <a:schemeClr val="bg1"/>
                </a:solidFill>
                <a:latin typeface="Times New Roman"/>
                <a:cs typeface="Times New Roman"/>
              </a:rPr>
              <a:t>to bless</a:t>
            </a:r>
            <a:endParaRPr lang="en-US" sz="2000" spc="120" dirty="0" smtClean="0">
              <a:solidFill>
                <a:schemeClr val="bg1"/>
              </a:solidFill>
              <a:latin typeface="Times New Roman"/>
              <a:cs typeface="Times New Roman"/>
            </a:endParaRPr>
          </a:p>
        </p:txBody>
      </p:sp>
      <p:sp>
        <p:nvSpPr>
          <p:cNvPr id="40" name="TextBox 39"/>
          <p:cNvSpPr txBox="1"/>
          <p:nvPr/>
        </p:nvSpPr>
        <p:spPr>
          <a:xfrm>
            <a:off x="35496" y="4801716"/>
            <a:ext cx="579588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6.  Feet like refined and polished bronze</a:t>
            </a:r>
          </a:p>
        </p:txBody>
      </p:sp>
      <p:sp>
        <p:nvSpPr>
          <p:cNvPr id="41" name="TextBox 40"/>
          <p:cNvSpPr txBox="1"/>
          <p:nvPr/>
        </p:nvSpPr>
        <p:spPr>
          <a:xfrm>
            <a:off x="5713202" y="4861477"/>
            <a:ext cx="1792113" cy="400110"/>
          </a:xfrm>
          <a:prstGeom prst="rect">
            <a:avLst/>
          </a:prstGeom>
          <a:noFill/>
        </p:spPr>
        <p:txBody>
          <a:bodyPr wrap="square" rtlCol="0">
            <a:spAutoFit/>
          </a:bodyPr>
          <a:lstStyle/>
          <a:p>
            <a:pPr marL="342900" indent="-342900">
              <a:buFont typeface="Arial" charset="0"/>
              <a:buChar char="•"/>
            </a:pPr>
            <a:r>
              <a:rPr lang="en-US" sz="2000" spc="120" smtClean="0">
                <a:solidFill>
                  <a:schemeClr val="bg1"/>
                </a:solidFill>
                <a:latin typeface="Times New Roman"/>
                <a:cs typeface="Times New Roman"/>
              </a:rPr>
              <a:t>Holiness.  </a:t>
            </a:r>
            <a:endParaRPr lang="en-US" sz="2000" spc="120" dirty="0" smtClean="0">
              <a:solidFill>
                <a:schemeClr val="bg1"/>
              </a:solidFill>
              <a:latin typeface="Times New Roman"/>
              <a:cs typeface="Times New Roman"/>
            </a:endParaRPr>
          </a:p>
        </p:txBody>
      </p:sp>
      <p:sp>
        <p:nvSpPr>
          <p:cNvPr id="42" name="TextBox 41"/>
          <p:cNvSpPr txBox="1"/>
          <p:nvPr/>
        </p:nvSpPr>
        <p:spPr>
          <a:xfrm>
            <a:off x="32366" y="2606683"/>
            <a:ext cx="198299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2.  7 Stars</a:t>
            </a:r>
          </a:p>
        </p:txBody>
      </p:sp>
      <p:sp>
        <p:nvSpPr>
          <p:cNvPr id="43" name="TextBox 42"/>
          <p:cNvSpPr txBox="1"/>
          <p:nvPr/>
        </p:nvSpPr>
        <p:spPr>
          <a:xfrm>
            <a:off x="1621322" y="2649165"/>
            <a:ext cx="7558329"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The angels of the </a:t>
            </a:r>
            <a:r>
              <a:rPr lang="en-US" sz="2000" spc="120" smtClean="0">
                <a:solidFill>
                  <a:schemeClr val="bg1"/>
                </a:solidFill>
                <a:latin typeface="Times New Roman"/>
                <a:cs typeface="Times New Roman"/>
              </a:rPr>
              <a:t>7 churches</a:t>
            </a:r>
            <a:endParaRPr lang="en-US" sz="2000" spc="120" dirty="0" smtClean="0">
              <a:solidFill>
                <a:schemeClr val="bg1"/>
              </a:solidFill>
              <a:latin typeface="Times New Roman"/>
              <a:cs typeface="Times New Roman"/>
            </a:endParaRPr>
          </a:p>
        </p:txBody>
      </p:sp>
      <p:sp>
        <p:nvSpPr>
          <p:cNvPr id="44" name="TextBox 43"/>
          <p:cNvSpPr txBox="1"/>
          <p:nvPr/>
        </p:nvSpPr>
        <p:spPr>
          <a:xfrm>
            <a:off x="502792" y="3029148"/>
            <a:ext cx="8676455"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A church is given power and life, only by the Spirit of God</a:t>
            </a:r>
          </a:p>
        </p:txBody>
      </p:sp>
    </p:spTree>
    <p:extLst>
      <p:ext uri="{BB962C8B-B14F-4D97-AF65-F5344CB8AC3E}">
        <p14:creationId xmlns:p14="http://schemas.microsoft.com/office/powerpoint/2010/main" val="42866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2">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3">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4">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xEl>
                                              <p:pRg st="0" end="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7">
                                            <p:txEl>
                                              <p:pRg st="0" end="0"/>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8">
                                            <p:txEl>
                                              <p:pRg st="0" end="0"/>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0">
                                            <p:txEl>
                                              <p:pRg st="0" end="0"/>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32" grpId="0" build="p"/>
      <p:bldP spid="33" grpId="0" build="p"/>
      <p:bldP spid="34" grpId="0" build="p"/>
      <p:bldP spid="35" grpId="0" build="p"/>
      <p:bldP spid="36" grpId="0" build="p"/>
      <p:bldP spid="37" grpId="0" build="p"/>
      <p:bldP spid="38" grpId="0" build="p"/>
      <p:bldP spid="39" grpId="0" build="p"/>
      <p:bldP spid="40" grpId="0" build="p"/>
      <p:bldP spid="41" grpId="0" build="p"/>
      <p:bldP spid="42" grpId="0" build="p"/>
      <p:bldP spid="43" grpId="0" build="p"/>
      <p:bldP spid="4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6512" y="-94828"/>
            <a:ext cx="3851920"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1.  7 Golden Lampstands</a:t>
            </a:r>
          </a:p>
        </p:txBody>
      </p:sp>
      <p:sp>
        <p:nvSpPr>
          <p:cNvPr id="9" name="TextBox 8"/>
          <p:cNvSpPr txBox="1"/>
          <p:nvPr/>
        </p:nvSpPr>
        <p:spPr>
          <a:xfrm>
            <a:off x="431031" y="269707"/>
            <a:ext cx="8615850" cy="1015663"/>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7 churches to whom John was to send this revelation</a:t>
            </a:r>
          </a:p>
          <a:p>
            <a:pPr marL="342900" indent="-342900">
              <a:buFont typeface="Arial" charset="0"/>
              <a:buChar char="•"/>
            </a:pPr>
            <a:r>
              <a:rPr lang="en-US" sz="2000" spc="120" dirty="0" smtClean="0">
                <a:solidFill>
                  <a:schemeClr val="bg1"/>
                </a:solidFill>
                <a:latin typeface="Times New Roman"/>
                <a:cs typeface="Times New Roman"/>
              </a:rPr>
              <a:t>“7” = completeness </a:t>
            </a:r>
            <a:r>
              <a:rPr lang="mr-IN" sz="2000" spc="120" dirty="0" smtClean="0">
                <a:solidFill>
                  <a:schemeClr val="bg1"/>
                </a:solidFill>
                <a:latin typeface="Times New Roman"/>
                <a:cs typeface="Times New Roman"/>
              </a:rPr>
              <a:t>–</a:t>
            </a:r>
            <a:r>
              <a:rPr lang="en-US" sz="2000" spc="120" dirty="0" smtClean="0">
                <a:solidFill>
                  <a:schemeClr val="bg1"/>
                </a:solidFill>
                <a:latin typeface="Times New Roman"/>
                <a:cs typeface="Times New Roman"/>
              </a:rPr>
              <a:t> these churches represent all types of churches</a:t>
            </a:r>
          </a:p>
          <a:p>
            <a:pPr marL="342900" indent="-342900">
              <a:buFont typeface="Arial" charset="0"/>
              <a:buChar char="•"/>
            </a:pPr>
            <a:r>
              <a:rPr lang="en-US" sz="2000" spc="120" dirty="0" smtClean="0">
                <a:solidFill>
                  <a:schemeClr val="bg1"/>
                </a:solidFill>
                <a:latin typeface="Times New Roman"/>
                <a:cs typeface="Times New Roman"/>
              </a:rPr>
              <a:t>Jesus is in the midst of the church (His people)</a:t>
            </a:r>
          </a:p>
        </p:txBody>
      </p:sp>
      <p:sp>
        <p:nvSpPr>
          <p:cNvPr id="11" name="TextBox 10"/>
          <p:cNvSpPr txBox="1"/>
          <p:nvPr/>
        </p:nvSpPr>
        <p:spPr>
          <a:xfrm>
            <a:off x="-403" y="1953864"/>
            <a:ext cx="428396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3.  Long Robe &amp; Golden Sash</a:t>
            </a:r>
          </a:p>
        </p:txBody>
      </p:sp>
      <p:sp>
        <p:nvSpPr>
          <p:cNvPr id="12" name="TextBox 11"/>
          <p:cNvSpPr txBox="1"/>
          <p:nvPr/>
        </p:nvSpPr>
        <p:spPr>
          <a:xfrm>
            <a:off x="4206048" y="2000875"/>
            <a:ext cx="4871434"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Importance and distinction</a:t>
            </a:r>
          </a:p>
        </p:txBody>
      </p:sp>
      <p:sp>
        <p:nvSpPr>
          <p:cNvPr id="14" name="TextBox 13"/>
          <p:cNvSpPr txBox="1"/>
          <p:nvPr/>
        </p:nvSpPr>
        <p:spPr>
          <a:xfrm>
            <a:off x="-3285" y="2318672"/>
            <a:ext cx="428396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4.  Pure White Hair</a:t>
            </a:r>
          </a:p>
        </p:txBody>
      </p:sp>
      <p:sp>
        <p:nvSpPr>
          <p:cNvPr id="19" name="TextBox 18"/>
          <p:cNvSpPr txBox="1"/>
          <p:nvPr/>
        </p:nvSpPr>
        <p:spPr>
          <a:xfrm>
            <a:off x="2843406" y="2365683"/>
            <a:ext cx="1584176" cy="400110"/>
          </a:xfrm>
          <a:prstGeom prst="rect">
            <a:avLst/>
          </a:prstGeom>
          <a:noFill/>
        </p:spPr>
        <p:txBody>
          <a:bodyPr wrap="square" rtlCol="0">
            <a:spAutoFit/>
          </a:bodyPr>
          <a:lstStyle/>
          <a:p>
            <a:pPr marL="342900" indent="-342900">
              <a:buFont typeface="Arial" charset="0"/>
              <a:buChar char="•"/>
            </a:pPr>
            <a:r>
              <a:rPr lang="en-US" sz="2000" spc="120" smtClean="0">
                <a:solidFill>
                  <a:schemeClr val="bg1"/>
                </a:solidFill>
                <a:latin typeface="Times New Roman"/>
                <a:cs typeface="Times New Roman"/>
              </a:rPr>
              <a:t>Holiness</a:t>
            </a:r>
            <a:endParaRPr lang="en-US" sz="2000" spc="120" dirty="0" smtClean="0">
              <a:solidFill>
                <a:schemeClr val="bg1"/>
              </a:solidFill>
              <a:latin typeface="Times New Roman"/>
              <a:cs typeface="Times New Roman"/>
            </a:endParaRPr>
          </a:p>
        </p:txBody>
      </p:sp>
      <p:sp>
        <p:nvSpPr>
          <p:cNvPr id="20" name="TextBox 19"/>
          <p:cNvSpPr txBox="1"/>
          <p:nvPr/>
        </p:nvSpPr>
        <p:spPr>
          <a:xfrm>
            <a:off x="4540491" y="2364772"/>
            <a:ext cx="4603105"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Jesus is God Himself (Daniel 7:9)</a:t>
            </a:r>
          </a:p>
        </p:txBody>
      </p:sp>
      <p:sp>
        <p:nvSpPr>
          <p:cNvPr id="21" name="TextBox 20"/>
          <p:cNvSpPr txBox="1"/>
          <p:nvPr/>
        </p:nvSpPr>
        <p:spPr>
          <a:xfrm>
            <a:off x="25389" y="2729184"/>
            <a:ext cx="2558208"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5.  Eyes like Fire</a:t>
            </a:r>
          </a:p>
        </p:txBody>
      </p:sp>
      <p:sp>
        <p:nvSpPr>
          <p:cNvPr id="23" name="TextBox 22"/>
          <p:cNvSpPr txBox="1"/>
          <p:nvPr/>
        </p:nvSpPr>
        <p:spPr>
          <a:xfrm>
            <a:off x="467141" y="3093992"/>
            <a:ext cx="8676456"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His penetrating gaze knows the spiritual condition of every church</a:t>
            </a:r>
          </a:p>
        </p:txBody>
      </p:sp>
      <p:sp>
        <p:nvSpPr>
          <p:cNvPr id="24" name="TextBox 23"/>
          <p:cNvSpPr txBox="1"/>
          <p:nvPr/>
        </p:nvSpPr>
        <p:spPr>
          <a:xfrm>
            <a:off x="2497414" y="2790739"/>
            <a:ext cx="4762232"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Eyes with power to judge &amp; </a:t>
            </a:r>
            <a:r>
              <a:rPr lang="en-US" sz="2000" spc="120" smtClean="0">
                <a:solidFill>
                  <a:schemeClr val="bg1"/>
                </a:solidFill>
                <a:latin typeface="Times New Roman"/>
                <a:cs typeface="Times New Roman"/>
              </a:rPr>
              <a:t>to bless</a:t>
            </a:r>
            <a:endParaRPr lang="en-US" sz="2000" spc="120" dirty="0" smtClean="0">
              <a:solidFill>
                <a:schemeClr val="bg1"/>
              </a:solidFill>
              <a:latin typeface="Times New Roman"/>
              <a:cs typeface="Times New Roman"/>
            </a:endParaRPr>
          </a:p>
        </p:txBody>
      </p:sp>
      <p:sp>
        <p:nvSpPr>
          <p:cNvPr id="25" name="TextBox 24"/>
          <p:cNvSpPr txBox="1"/>
          <p:nvPr/>
        </p:nvSpPr>
        <p:spPr>
          <a:xfrm>
            <a:off x="-155" y="3335690"/>
            <a:ext cx="579588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6.  Feet like refined and polished bronze</a:t>
            </a:r>
          </a:p>
        </p:txBody>
      </p:sp>
      <p:sp>
        <p:nvSpPr>
          <p:cNvPr id="26" name="TextBox 25"/>
          <p:cNvSpPr txBox="1"/>
          <p:nvPr/>
        </p:nvSpPr>
        <p:spPr>
          <a:xfrm>
            <a:off x="5677551" y="3395451"/>
            <a:ext cx="1792113" cy="400110"/>
          </a:xfrm>
          <a:prstGeom prst="rect">
            <a:avLst/>
          </a:prstGeom>
          <a:noFill/>
        </p:spPr>
        <p:txBody>
          <a:bodyPr wrap="square" rtlCol="0">
            <a:spAutoFit/>
          </a:bodyPr>
          <a:lstStyle/>
          <a:p>
            <a:pPr marL="342900" indent="-342900">
              <a:buFont typeface="Arial" charset="0"/>
              <a:buChar char="•"/>
            </a:pPr>
            <a:r>
              <a:rPr lang="en-US" sz="2000" spc="120" smtClean="0">
                <a:solidFill>
                  <a:schemeClr val="bg1"/>
                </a:solidFill>
                <a:latin typeface="Times New Roman"/>
                <a:cs typeface="Times New Roman"/>
              </a:rPr>
              <a:t>Holiness.  </a:t>
            </a:r>
            <a:endParaRPr lang="en-US" sz="2000" spc="120" dirty="0" smtClean="0">
              <a:solidFill>
                <a:schemeClr val="bg1"/>
              </a:solidFill>
              <a:latin typeface="Times New Roman"/>
              <a:cs typeface="Times New Roman"/>
            </a:endParaRPr>
          </a:p>
        </p:txBody>
      </p:sp>
      <p:sp>
        <p:nvSpPr>
          <p:cNvPr id="28" name="TextBox 27"/>
          <p:cNvSpPr txBox="1"/>
          <p:nvPr/>
        </p:nvSpPr>
        <p:spPr>
          <a:xfrm>
            <a:off x="748" y="3706114"/>
            <a:ext cx="579588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7.  Voice like the roar of a waterfall</a:t>
            </a:r>
          </a:p>
        </p:txBody>
      </p:sp>
      <p:sp>
        <p:nvSpPr>
          <p:cNvPr id="29" name="TextBox 28"/>
          <p:cNvSpPr txBox="1"/>
          <p:nvPr/>
        </p:nvSpPr>
        <p:spPr>
          <a:xfrm>
            <a:off x="539149" y="4047536"/>
            <a:ext cx="8570877"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The immense power of God’s </a:t>
            </a:r>
            <a:r>
              <a:rPr lang="en-US" sz="2000" spc="120" smtClean="0">
                <a:solidFill>
                  <a:schemeClr val="bg1"/>
                </a:solidFill>
                <a:latin typeface="Times New Roman"/>
                <a:cs typeface="Times New Roman"/>
              </a:rPr>
              <a:t>word (Ezekiel </a:t>
            </a:r>
            <a:r>
              <a:rPr lang="en-US" sz="2000" spc="120" dirty="0" smtClean="0">
                <a:solidFill>
                  <a:schemeClr val="bg1"/>
                </a:solidFill>
                <a:latin typeface="Times New Roman"/>
                <a:cs typeface="Times New Roman"/>
              </a:rPr>
              <a:t>43:2)</a:t>
            </a:r>
          </a:p>
        </p:txBody>
      </p:sp>
      <p:sp>
        <p:nvSpPr>
          <p:cNvPr id="30" name="TextBox 29"/>
          <p:cNvSpPr txBox="1"/>
          <p:nvPr/>
        </p:nvSpPr>
        <p:spPr>
          <a:xfrm>
            <a:off x="22355" y="4352217"/>
            <a:ext cx="5050264"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8.  Sword coming from His mouth</a:t>
            </a:r>
          </a:p>
        </p:txBody>
      </p:sp>
      <p:sp>
        <p:nvSpPr>
          <p:cNvPr id="31" name="TextBox 30"/>
          <p:cNvSpPr txBox="1"/>
          <p:nvPr/>
        </p:nvSpPr>
        <p:spPr>
          <a:xfrm>
            <a:off x="560755" y="4693639"/>
            <a:ext cx="8570877"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He has the authority to speak the Word of </a:t>
            </a:r>
            <a:r>
              <a:rPr lang="en-US" sz="2000" spc="120" smtClean="0">
                <a:solidFill>
                  <a:schemeClr val="bg1"/>
                </a:solidFill>
                <a:latin typeface="Times New Roman"/>
                <a:cs typeface="Times New Roman"/>
              </a:rPr>
              <a:t>God as Judge</a:t>
            </a:r>
            <a:endParaRPr lang="en-US" sz="2000" spc="120" dirty="0" smtClean="0">
              <a:solidFill>
                <a:schemeClr val="bg1"/>
              </a:solidFill>
              <a:latin typeface="Times New Roman"/>
              <a:cs typeface="Times New Roman"/>
            </a:endParaRPr>
          </a:p>
        </p:txBody>
      </p:sp>
      <p:sp>
        <p:nvSpPr>
          <p:cNvPr id="22" name="TextBox 21"/>
          <p:cNvSpPr txBox="1"/>
          <p:nvPr/>
        </p:nvSpPr>
        <p:spPr>
          <a:xfrm>
            <a:off x="55429" y="4959463"/>
            <a:ext cx="6493861"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9.  Face </a:t>
            </a:r>
            <a:r>
              <a:rPr lang="mr-IN" sz="2400" spc="120" dirty="0" smtClean="0">
                <a:solidFill>
                  <a:srgbClr val="FFFF00"/>
                </a:solidFill>
                <a:latin typeface="Times New Roman"/>
                <a:cs typeface="Times New Roman"/>
              </a:rPr>
              <a:t>–</a:t>
            </a:r>
            <a:r>
              <a:rPr lang="en-US" sz="2400" spc="120" dirty="0" smtClean="0">
                <a:solidFill>
                  <a:srgbClr val="FFFF00"/>
                </a:solidFill>
                <a:latin typeface="Times New Roman"/>
                <a:cs typeface="Times New Roman"/>
              </a:rPr>
              <a:t> shining like the power of the Sun</a:t>
            </a:r>
          </a:p>
        </p:txBody>
      </p:sp>
      <p:sp>
        <p:nvSpPr>
          <p:cNvPr id="27" name="TextBox 26"/>
          <p:cNvSpPr txBox="1"/>
          <p:nvPr/>
        </p:nvSpPr>
        <p:spPr>
          <a:xfrm>
            <a:off x="593830" y="5300885"/>
            <a:ext cx="8570877"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The immense power and glory of Jesus Christ.</a:t>
            </a:r>
          </a:p>
        </p:txBody>
      </p:sp>
      <p:sp>
        <p:nvSpPr>
          <p:cNvPr id="34" name="TextBox 33"/>
          <p:cNvSpPr txBox="1"/>
          <p:nvPr/>
        </p:nvSpPr>
        <p:spPr>
          <a:xfrm>
            <a:off x="-3285" y="1140657"/>
            <a:ext cx="198299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2.  7 Stars</a:t>
            </a:r>
          </a:p>
        </p:txBody>
      </p:sp>
      <p:sp>
        <p:nvSpPr>
          <p:cNvPr id="35" name="TextBox 34"/>
          <p:cNvSpPr txBox="1"/>
          <p:nvPr/>
        </p:nvSpPr>
        <p:spPr>
          <a:xfrm>
            <a:off x="1585671" y="1183139"/>
            <a:ext cx="7558329"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The angels of the </a:t>
            </a:r>
            <a:r>
              <a:rPr lang="en-US" sz="2000" spc="120" smtClean="0">
                <a:solidFill>
                  <a:schemeClr val="bg1"/>
                </a:solidFill>
                <a:latin typeface="Times New Roman"/>
                <a:cs typeface="Times New Roman"/>
              </a:rPr>
              <a:t>7 churches</a:t>
            </a:r>
            <a:endParaRPr lang="en-US" sz="2000" spc="120" dirty="0" smtClean="0">
              <a:solidFill>
                <a:schemeClr val="bg1"/>
              </a:solidFill>
              <a:latin typeface="Times New Roman"/>
              <a:cs typeface="Times New Roman"/>
            </a:endParaRPr>
          </a:p>
        </p:txBody>
      </p:sp>
      <p:sp>
        <p:nvSpPr>
          <p:cNvPr id="36" name="TextBox 35"/>
          <p:cNvSpPr txBox="1"/>
          <p:nvPr/>
        </p:nvSpPr>
        <p:spPr>
          <a:xfrm>
            <a:off x="467141" y="1563122"/>
            <a:ext cx="8676455" cy="400110"/>
          </a:xfrm>
          <a:prstGeom prst="rect">
            <a:avLst/>
          </a:prstGeom>
          <a:noFill/>
        </p:spPr>
        <p:txBody>
          <a:bodyPr wrap="square" rtlCol="0">
            <a:spAutoFit/>
          </a:bodyPr>
          <a:lstStyle/>
          <a:p>
            <a:pPr marL="342900" indent="-342900">
              <a:buFont typeface="Arial" charset="0"/>
              <a:buChar char="•"/>
            </a:pPr>
            <a:r>
              <a:rPr lang="en-US" sz="2000" spc="120" dirty="0" smtClean="0">
                <a:solidFill>
                  <a:schemeClr val="bg1"/>
                </a:solidFill>
                <a:latin typeface="Times New Roman"/>
                <a:cs typeface="Times New Roman"/>
              </a:rPr>
              <a:t>A church is given power and life, only by the Spirit of God</a:t>
            </a:r>
          </a:p>
        </p:txBody>
      </p:sp>
    </p:spTree>
    <p:extLst>
      <p:ext uri="{BB962C8B-B14F-4D97-AF65-F5344CB8AC3E}">
        <p14:creationId xmlns:p14="http://schemas.microsoft.com/office/powerpoint/2010/main" val="8479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p:bldP spid="31" grpId="0" build="p"/>
      <p:bldP spid="22" grpId="0" build="p"/>
      <p:bldP spid="2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051" y="0"/>
            <a:ext cx="908499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John was struck with fear of the awesome presence of God</a:t>
            </a:r>
          </a:p>
        </p:txBody>
      </p:sp>
      <p:sp>
        <p:nvSpPr>
          <p:cNvPr id="18" name="TextBox 17"/>
          <p:cNvSpPr txBox="1"/>
          <p:nvPr/>
        </p:nvSpPr>
        <p:spPr>
          <a:xfrm>
            <a:off x="396856" y="355901"/>
            <a:ext cx="8687090" cy="1446550"/>
          </a:xfrm>
          <a:prstGeom prst="rect">
            <a:avLst/>
          </a:prstGeom>
          <a:noFill/>
        </p:spPr>
        <p:txBody>
          <a:bodyPr wrap="square" rtlCol="0">
            <a:spAutoFit/>
          </a:bodyPr>
          <a:lstStyle/>
          <a:p>
            <a:pPr marL="342900" indent="-342900">
              <a:buFont typeface="Arial" charset="0"/>
              <a:buChar char="•"/>
            </a:pPr>
            <a:r>
              <a:rPr lang="en-US" sz="2200" spc="120" dirty="0" smtClean="0">
                <a:solidFill>
                  <a:schemeClr val="bg1"/>
                </a:solidFill>
                <a:latin typeface="Times New Roman"/>
                <a:cs typeface="Times New Roman"/>
              </a:rPr>
              <a:t>Christians </a:t>
            </a:r>
            <a:r>
              <a:rPr lang="en-US" sz="2200" b="1" u="sng" spc="120" dirty="0" smtClean="0">
                <a:solidFill>
                  <a:schemeClr val="bg1"/>
                </a:solidFill>
                <a:latin typeface="Times New Roman"/>
                <a:cs typeface="Times New Roman"/>
              </a:rPr>
              <a:t>are</a:t>
            </a:r>
            <a:r>
              <a:rPr lang="en-US" sz="2200" spc="120" dirty="0" smtClean="0">
                <a:solidFill>
                  <a:schemeClr val="bg1"/>
                </a:solidFill>
                <a:latin typeface="Times New Roman"/>
                <a:cs typeface="Times New Roman"/>
              </a:rPr>
              <a:t> worthy to stand before God, but </a:t>
            </a:r>
            <a:r>
              <a:rPr lang="en-US" sz="2200" b="1" u="sng" spc="120" dirty="0" smtClean="0">
                <a:solidFill>
                  <a:schemeClr val="bg1"/>
                </a:solidFill>
                <a:latin typeface="Times New Roman"/>
                <a:cs typeface="Times New Roman"/>
              </a:rPr>
              <a:t>only</a:t>
            </a:r>
            <a:r>
              <a:rPr lang="en-US" sz="2200" spc="120" dirty="0" smtClean="0">
                <a:solidFill>
                  <a:schemeClr val="bg1"/>
                </a:solidFill>
                <a:latin typeface="Times New Roman"/>
                <a:cs typeface="Times New Roman"/>
              </a:rPr>
              <a:t> because He makes us worthy.  We fall in reverential fear &amp; He lifts us up</a:t>
            </a:r>
          </a:p>
          <a:p>
            <a:pPr marL="342900" indent="-342900">
              <a:buFont typeface="Arial" charset="0"/>
              <a:buChar char="•"/>
            </a:pPr>
            <a:r>
              <a:rPr lang="en-US" sz="2200" spc="120" dirty="0" smtClean="0">
                <a:solidFill>
                  <a:schemeClr val="bg1"/>
                </a:solidFill>
                <a:latin typeface="Times New Roman"/>
                <a:cs typeface="Times New Roman"/>
              </a:rPr>
              <a:t>John didn’t need to fear, because “The one who died, but now lives” is Jesus Christ.  And John knew that Jesus loves Him.</a:t>
            </a:r>
          </a:p>
        </p:txBody>
      </p:sp>
      <p:sp>
        <p:nvSpPr>
          <p:cNvPr id="20" name="TextBox 19"/>
          <p:cNvSpPr txBox="1"/>
          <p:nvPr/>
        </p:nvSpPr>
        <p:spPr>
          <a:xfrm>
            <a:off x="27233" y="1921396"/>
            <a:ext cx="9084997" cy="461665"/>
          </a:xfrm>
          <a:prstGeom prst="rect">
            <a:avLst/>
          </a:prstGeom>
          <a:noFill/>
        </p:spPr>
        <p:txBody>
          <a:bodyPr wrap="square" rtlCol="0">
            <a:spAutoFit/>
          </a:bodyPr>
          <a:lstStyle/>
          <a:p>
            <a:r>
              <a:rPr lang="en-US" sz="2400" spc="120" dirty="0" smtClean="0">
                <a:solidFill>
                  <a:srgbClr val="FFFF00"/>
                </a:solidFill>
                <a:latin typeface="Times New Roman"/>
                <a:cs typeface="Times New Roman"/>
              </a:rPr>
              <a:t>The Revelation John was about to receive would cause fear</a:t>
            </a:r>
          </a:p>
        </p:txBody>
      </p:sp>
      <p:sp>
        <p:nvSpPr>
          <p:cNvPr id="21" name="TextBox 20"/>
          <p:cNvSpPr txBox="1"/>
          <p:nvPr/>
        </p:nvSpPr>
        <p:spPr>
          <a:xfrm>
            <a:off x="396856" y="2353444"/>
            <a:ext cx="8687090" cy="3323987"/>
          </a:xfrm>
          <a:prstGeom prst="rect">
            <a:avLst/>
          </a:prstGeom>
          <a:noFill/>
        </p:spPr>
        <p:txBody>
          <a:bodyPr wrap="square" rtlCol="0">
            <a:spAutoFit/>
          </a:bodyPr>
          <a:lstStyle/>
          <a:p>
            <a:pPr marL="342900" indent="-342900">
              <a:buFont typeface="Arial" charset="0"/>
              <a:buChar char="•"/>
            </a:pPr>
            <a:r>
              <a:rPr lang="en-US" sz="2200" spc="120" dirty="0" smtClean="0">
                <a:solidFill>
                  <a:schemeClr val="bg1"/>
                </a:solidFill>
                <a:latin typeface="Times New Roman"/>
                <a:cs typeface="Times New Roman"/>
              </a:rPr>
              <a:t>The terrors of the end of the world</a:t>
            </a:r>
          </a:p>
          <a:p>
            <a:pPr marL="342900" indent="-342900">
              <a:buFont typeface="Arial" charset="0"/>
              <a:buChar char="•"/>
            </a:pPr>
            <a:r>
              <a:rPr lang="en-US" sz="2200" spc="120" dirty="0" smtClean="0">
                <a:solidFill>
                  <a:schemeClr val="bg1"/>
                </a:solidFill>
                <a:latin typeface="Times New Roman"/>
                <a:cs typeface="Times New Roman"/>
              </a:rPr>
              <a:t>The persecution and tribulation of Christians</a:t>
            </a:r>
          </a:p>
          <a:p>
            <a:pPr marL="342900" indent="-342900">
              <a:buFont typeface="Arial" charset="0"/>
              <a:buChar char="•"/>
            </a:pPr>
            <a:r>
              <a:rPr lang="en-US" sz="2200" spc="120" dirty="0" smtClean="0">
                <a:solidFill>
                  <a:schemeClr val="bg1"/>
                </a:solidFill>
                <a:latin typeface="Times New Roman"/>
                <a:cs typeface="Times New Roman"/>
              </a:rPr>
              <a:t>John was already in prison because of his faith</a:t>
            </a:r>
            <a:r>
              <a:rPr lang="en-US" sz="1200" spc="120" dirty="0" smtClean="0">
                <a:solidFill>
                  <a:schemeClr val="bg1"/>
                </a:solidFill>
                <a:latin typeface="Times New Roman"/>
                <a:cs typeface="Times New Roman"/>
              </a:rPr>
              <a:t/>
            </a:r>
            <a:br>
              <a:rPr lang="en-US" sz="1200" spc="120" dirty="0" smtClean="0">
                <a:solidFill>
                  <a:schemeClr val="bg1"/>
                </a:solidFill>
                <a:latin typeface="Times New Roman"/>
                <a:cs typeface="Times New Roman"/>
              </a:rPr>
            </a:br>
            <a:endParaRPr lang="en-US" sz="1200" spc="120" dirty="0" smtClean="0">
              <a:solidFill>
                <a:schemeClr val="bg1"/>
              </a:solidFill>
              <a:latin typeface="Times New Roman"/>
              <a:cs typeface="Times New Roman"/>
            </a:endParaRPr>
          </a:p>
          <a:p>
            <a:pPr marL="342900" indent="-342900">
              <a:buFont typeface="Arial" charset="0"/>
              <a:buChar char="•"/>
            </a:pPr>
            <a:r>
              <a:rPr lang="en-US" sz="2200" spc="120" dirty="0" smtClean="0">
                <a:solidFill>
                  <a:schemeClr val="bg1"/>
                </a:solidFill>
                <a:latin typeface="Times New Roman"/>
                <a:cs typeface="Times New Roman"/>
              </a:rPr>
              <a:t>As these things unfold, we need not be afraid</a:t>
            </a:r>
          </a:p>
          <a:p>
            <a:pPr marL="342900" indent="-342900">
              <a:buFont typeface="Arial" charset="0"/>
              <a:buChar char="•"/>
            </a:pPr>
            <a:r>
              <a:rPr lang="en-US" sz="2200" spc="120" dirty="0" smtClean="0">
                <a:solidFill>
                  <a:schemeClr val="bg1"/>
                </a:solidFill>
                <a:latin typeface="Times New Roman"/>
                <a:cs typeface="Times New Roman"/>
              </a:rPr>
              <a:t>Jesus is in control (He has the keys of death and Hades)</a:t>
            </a:r>
          </a:p>
          <a:p>
            <a:pPr marL="342900" indent="-342900">
              <a:buFont typeface="Arial" charset="0"/>
              <a:buChar char="•"/>
            </a:pPr>
            <a:r>
              <a:rPr lang="en-US" sz="2200" spc="120" dirty="0" smtClean="0">
                <a:solidFill>
                  <a:schemeClr val="bg1"/>
                </a:solidFill>
                <a:latin typeface="Times New Roman"/>
                <a:cs typeface="Times New Roman"/>
              </a:rPr>
              <a:t>As we go through trouble and persecution, He is in control and He is with us</a:t>
            </a:r>
          </a:p>
          <a:p>
            <a:pPr marL="342900" indent="-342900">
              <a:buFont typeface="Arial" charset="0"/>
              <a:buChar char="•"/>
            </a:pPr>
            <a:r>
              <a:rPr lang="en-US" sz="2200" spc="120" dirty="0" smtClean="0">
                <a:solidFill>
                  <a:schemeClr val="bg1"/>
                </a:solidFill>
                <a:latin typeface="Times New Roman"/>
                <a:cs typeface="Times New Roman"/>
              </a:rPr>
              <a:t>As we follow Him in obedience, we can always trust Him </a:t>
            </a:r>
            <a:r>
              <a:rPr lang="mr-IN" sz="2200" spc="120" dirty="0" smtClean="0">
                <a:solidFill>
                  <a:schemeClr val="bg1"/>
                </a:solidFill>
                <a:latin typeface="Times New Roman"/>
                <a:cs typeface="Times New Roman"/>
              </a:rPr>
              <a:t>–</a:t>
            </a:r>
            <a:r>
              <a:rPr lang="en-US" sz="2200" spc="120" dirty="0" smtClean="0">
                <a:solidFill>
                  <a:schemeClr val="bg1"/>
                </a:solidFill>
                <a:latin typeface="Times New Roman"/>
                <a:cs typeface="Times New Roman"/>
              </a:rPr>
              <a:t> no matter what</a:t>
            </a:r>
          </a:p>
        </p:txBody>
      </p:sp>
    </p:spTree>
    <p:extLst>
      <p:ext uri="{BB962C8B-B14F-4D97-AF65-F5344CB8AC3E}">
        <p14:creationId xmlns:p14="http://schemas.microsoft.com/office/powerpoint/2010/main" val="43513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uild="p"/>
      <p:bldP spid="21"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41021</TotalTime>
  <Words>545</Words>
  <Application>Microsoft Macintosh PowerPoint</Application>
  <PresentationFormat>On-screen Show (16:10)</PresentationFormat>
  <Paragraphs>79</Paragraphs>
  <Slides>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Iowan Old Style Black</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484</cp:revision>
  <cp:lastPrinted>2017-02-24T23:42:49Z</cp:lastPrinted>
  <dcterms:created xsi:type="dcterms:W3CDTF">2016-11-04T06:28:01Z</dcterms:created>
  <dcterms:modified xsi:type="dcterms:W3CDTF">2017-02-25T00:23:05Z</dcterms:modified>
</cp:coreProperties>
</file>